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  <p:sldMasterId id="2147483701" r:id="rId2"/>
    <p:sldMasterId id="2147483710" r:id="rId3"/>
  </p:sldMasterIdLst>
  <p:notesMasterIdLst>
    <p:notesMasterId r:id="rId21"/>
  </p:notesMasterIdLst>
  <p:sldIdLst>
    <p:sldId id="7573" r:id="rId4"/>
    <p:sldId id="257" r:id="rId5"/>
    <p:sldId id="7592" r:id="rId6"/>
    <p:sldId id="7638" r:id="rId7"/>
    <p:sldId id="7598" r:id="rId8"/>
    <p:sldId id="7603" r:id="rId9"/>
    <p:sldId id="7626" r:id="rId10"/>
    <p:sldId id="7629" r:id="rId11"/>
    <p:sldId id="7631" r:id="rId12"/>
    <p:sldId id="7630" r:id="rId13"/>
    <p:sldId id="7632" r:id="rId14"/>
    <p:sldId id="7599" r:id="rId15"/>
    <p:sldId id="7635" r:id="rId16"/>
    <p:sldId id="7637" r:id="rId17"/>
    <p:sldId id="7616" r:id="rId18"/>
    <p:sldId id="7634" r:id="rId19"/>
    <p:sldId id="7602" r:id="rId20"/>
  </p:sldIdLst>
  <p:sldSz cx="12188825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1193280091@qq.com" initials="1" lastIdx="1" clrIdx="1">
    <p:extLst>
      <p:ext uri="{19B8F6BF-5375-455C-9EA6-DF929625EA0E}">
        <p15:presenceInfo xmlns:p15="http://schemas.microsoft.com/office/powerpoint/2012/main" userId="5f9f423e6d4d6b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AD7D7"/>
    <a:srgbClr val="E4EEEF"/>
    <a:srgbClr val="93C3C2"/>
    <a:srgbClr val="DBB84F"/>
    <a:srgbClr val="B7D5D5"/>
    <a:srgbClr val="B8D8D7"/>
    <a:srgbClr val="CFE3E4"/>
    <a:srgbClr val="D6E4E5"/>
    <a:srgbClr val="CAA984"/>
    <a:srgbClr val="F8E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32" autoAdjust="0"/>
    <p:restoredTop sz="93956" autoAdjust="0"/>
  </p:normalViewPr>
  <p:slideViewPr>
    <p:cSldViewPr snapToGrid="0">
      <p:cViewPr varScale="1">
        <p:scale>
          <a:sx n="95" d="100"/>
          <a:sy n="95" d="100"/>
        </p:scale>
        <p:origin x="20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-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8C3C3-31A8-453D-A20D-411C6C37285D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98766-6A9C-4F2F-8D78-A8B7F422C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74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789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914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409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8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361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69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137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5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27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6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832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429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33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29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12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53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67E5878-1857-F049-848D-01EF3A4C29C0}"/>
              </a:ext>
            </a:extLst>
          </p:cNvPr>
          <p:cNvSpPr/>
          <p:nvPr userDrawn="1"/>
        </p:nvSpPr>
        <p:spPr>
          <a:xfrm>
            <a:off x="146304" y="231648"/>
            <a:ext cx="731520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289759F2-5574-394D-B363-9505BCCB4223}"/>
              </a:ext>
            </a:extLst>
          </p:cNvPr>
          <p:cNvSpPr/>
          <p:nvPr userDrawn="1"/>
        </p:nvSpPr>
        <p:spPr>
          <a:xfrm>
            <a:off x="298704" y="353568"/>
            <a:ext cx="731520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71344B-14AF-4D4E-A54E-C4E97632A139}"/>
              </a:ext>
            </a:extLst>
          </p:cNvPr>
          <p:cNvSpPr/>
          <p:nvPr userDrawn="1"/>
        </p:nvSpPr>
        <p:spPr>
          <a:xfrm>
            <a:off x="219456" y="292608"/>
            <a:ext cx="731520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E7D83-8B4D-8441-92A7-93E56C982307}"/>
              </a:ext>
            </a:extLst>
          </p:cNvPr>
          <p:cNvSpPr txBox="1"/>
          <p:nvPr userDrawn="1"/>
        </p:nvSpPr>
        <p:spPr>
          <a:xfrm>
            <a:off x="298704" y="331744"/>
            <a:ext cx="561372" cy="4947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2665413" y="-2665413"/>
            <a:ext cx="6858000" cy="1218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42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8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1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5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62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3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5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67E5878-1857-F049-848D-01EF3A4C29C0}"/>
              </a:ext>
            </a:extLst>
          </p:cNvPr>
          <p:cNvSpPr/>
          <p:nvPr userDrawn="1"/>
        </p:nvSpPr>
        <p:spPr>
          <a:xfrm>
            <a:off x="146304" y="231648"/>
            <a:ext cx="731520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289759F2-5574-394D-B363-9505BCCB4223}"/>
              </a:ext>
            </a:extLst>
          </p:cNvPr>
          <p:cNvSpPr/>
          <p:nvPr userDrawn="1"/>
        </p:nvSpPr>
        <p:spPr>
          <a:xfrm>
            <a:off x="298704" y="353568"/>
            <a:ext cx="731520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71344B-14AF-4D4E-A54E-C4E97632A139}"/>
              </a:ext>
            </a:extLst>
          </p:cNvPr>
          <p:cNvSpPr/>
          <p:nvPr userDrawn="1"/>
        </p:nvSpPr>
        <p:spPr>
          <a:xfrm>
            <a:off x="219456" y="292608"/>
            <a:ext cx="731520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E7D83-8B4D-8441-92A7-93E56C982307}"/>
              </a:ext>
            </a:extLst>
          </p:cNvPr>
          <p:cNvSpPr txBox="1"/>
          <p:nvPr userDrawn="1"/>
        </p:nvSpPr>
        <p:spPr>
          <a:xfrm>
            <a:off x="298704" y="331744"/>
            <a:ext cx="561372" cy="4947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304BD-32ED-4569-95E0-79139CDFBD25}" type="datetimeFigureOut">
              <a:rPr lang="zh-CN" altLang="en-US" smtClean="0"/>
              <a:t>2020/4/4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29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>
            <a:extLst>
              <a:ext uri="{FF2B5EF4-FFF2-40B4-BE49-F238E27FC236}">
                <a16:creationId xmlns:a16="http://schemas.microsoft.com/office/drawing/2014/main" id="{C75F5E4E-777D-774F-AA43-B0DED718F0EC}"/>
              </a:ext>
            </a:extLst>
          </p:cNvPr>
          <p:cNvSpPr/>
          <p:nvPr/>
        </p:nvSpPr>
        <p:spPr>
          <a:xfrm rot="5400000">
            <a:off x="0" y="-1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id="{01788412-3C8B-DB4D-A435-3EF8EDF15634}"/>
              </a:ext>
            </a:extLst>
          </p:cNvPr>
          <p:cNvSpPr/>
          <p:nvPr/>
        </p:nvSpPr>
        <p:spPr>
          <a:xfrm rot="16200000">
            <a:off x="7641899" y="2311073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8144B5E-6BCA-2542-9445-709960D3582A}"/>
              </a:ext>
            </a:extLst>
          </p:cNvPr>
          <p:cNvSpPr/>
          <p:nvPr/>
        </p:nvSpPr>
        <p:spPr>
          <a:xfrm rot="5400000">
            <a:off x="0" y="0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直角三角形 69">
            <a:extLst>
              <a:ext uri="{FF2B5EF4-FFF2-40B4-BE49-F238E27FC236}">
                <a16:creationId xmlns:a16="http://schemas.microsoft.com/office/drawing/2014/main" id="{0777DB84-72E7-AB43-A1DC-ABF942AA9B19}"/>
              </a:ext>
            </a:extLst>
          </p:cNvPr>
          <p:cNvSpPr/>
          <p:nvPr/>
        </p:nvSpPr>
        <p:spPr>
          <a:xfrm rot="16200000">
            <a:off x="8202041" y="2871216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09C459AD-E8F9-8C4C-9D24-5CEC77B483DC}"/>
              </a:ext>
            </a:extLst>
          </p:cNvPr>
          <p:cNvSpPr/>
          <p:nvPr/>
        </p:nvSpPr>
        <p:spPr>
          <a:xfrm>
            <a:off x="1779829" y="0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C4F593FD-3671-E846-9249-DE08C68D5AEE}"/>
              </a:ext>
            </a:extLst>
          </p:cNvPr>
          <p:cNvSpPr/>
          <p:nvPr/>
        </p:nvSpPr>
        <p:spPr>
          <a:xfrm>
            <a:off x="-2440510" y="1167124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9B2B09C8-4BB9-264F-83F8-9FB4D2EF02DB}"/>
              </a:ext>
            </a:extLst>
          </p:cNvPr>
          <p:cNvSpPr/>
          <p:nvPr/>
        </p:nvSpPr>
        <p:spPr>
          <a:xfrm>
            <a:off x="10769689" y="2156848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26E850BB-8B8C-1A4B-A425-D0A6C031F94A}"/>
              </a:ext>
            </a:extLst>
          </p:cNvPr>
          <p:cNvSpPr/>
          <p:nvPr/>
        </p:nvSpPr>
        <p:spPr>
          <a:xfrm>
            <a:off x="6626236" y="4658924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9778" y="2881026"/>
            <a:ext cx="9434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491">
              <a:defRPr/>
            </a:pP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需求规格说明书修改及实验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6-8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初始数据展示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A40FB0-127C-2B4F-B731-0224DC3400CF}"/>
              </a:ext>
            </a:extLst>
          </p:cNvPr>
          <p:cNvSpPr/>
          <p:nvPr/>
        </p:nvSpPr>
        <p:spPr>
          <a:xfrm>
            <a:off x="4476163" y="3564009"/>
            <a:ext cx="3236500" cy="12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组长：麦梓健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组员：王子璇 王伟民 郑锋 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        孙维华 洪治凑 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E3973F-DC40-E04F-A194-8F20E3E497E7}"/>
              </a:ext>
            </a:extLst>
          </p:cNvPr>
          <p:cNvSpPr/>
          <p:nvPr/>
        </p:nvSpPr>
        <p:spPr>
          <a:xfrm>
            <a:off x="4727915" y="248195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491">
              <a:defRPr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第五周交流汇报：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339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EE5C0B-429F-CE4B-BEDD-69FB95CC0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78"/>
          <a:stretch/>
        </p:blipFill>
        <p:spPr>
          <a:xfrm>
            <a:off x="7246636" y="0"/>
            <a:ext cx="4818715" cy="6096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AE757E-126F-554A-BAD0-4E41B481B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38526"/>
          <a:stretch/>
        </p:blipFill>
        <p:spPr>
          <a:xfrm>
            <a:off x="256240" y="1140759"/>
            <a:ext cx="5727700" cy="25295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A768D-3D2F-5946-8410-0EA568A554B9}"/>
              </a:ext>
            </a:extLst>
          </p:cNvPr>
          <p:cNvSpPr txBox="1"/>
          <p:nvPr/>
        </p:nvSpPr>
        <p:spPr>
          <a:xfrm>
            <a:off x="1798587" y="3788207"/>
            <a:ext cx="2643006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项目配置管理报告修改记录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025CF7-277F-4F4D-ABF1-51D54D7E5153}"/>
              </a:ext>
            </a:extLst>
          </p:cNvPr>
          <p:cNvSpPr txBox="1"/>
          <p:nvPr/>
        </p:nvSpPr>
        <p:spPr>
          <a:xfrm>
            <a:off x="9408576" y="6311999"/>
            <a:ext cx="984018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GitLog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8FC450-E554-FB40-AF72-BFCEA52C15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315"/>
          <a:stretch/>
        </p:blipFill>
        <p:spPr>
          <a:xfrm>
            <a:off x="332440" y="4116758"/>
            <a:ext cx="5575300" cy="19733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E7459F-9A6C-6F40-9D1A-F467D2ED9EA5}"/>
              </a:ext>
            </a:extLst>
          </p:cNvPr>
          <p:cNvSpPr txBox="1"/>
          <p:nvPr/>
        </p:nvSpPr>
        <p:spPr>
          <a:xfrm>
            <a:off x="2148130" y="6312000"/>
            <a:ext cx="1943919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个人工作进度汇总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A30BE3-9A17-424B-A2E6-06F091AD2546}"/>
              </a:ext>
            </a:extLst>
          </p:cNvPr>
          <p:cNvSpPr/>
          <p:nvPr/>
        </p:nvSpPr>
        <p:spPr>
          <a:xfrm>
            <a:off x="1357016" y="381724"/>
            <a:ext cx="5366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实验七：</a:t>
            </a:r>
            <a:r>
              <a:rPr lang="en-US" altLang="zh-CN" sz="2800" b="1" dirty="0" err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GitLog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与对应配置报告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357017" y="381724"/>
            <a:ext cx="462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实验八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2E109C-78C7-B948-AD92-F88DF474E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2"/>
          <a:stretch/>
        </p:blipFill>
        <p:spPr>
          <a:xfrm>
            <a:off x="0" y="1107893"/>
            <a:ext cx="12188825" cy="2321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EFEAFA-C227-B34F-8E11-12F979B777A4}"/>
              </a:ext>
            </a:extLst>
          </p:cNvPr>
          <p:cNvSpPr txBox="1"/>
          <p:nvPr/>
        </p:nvSpPr>
        <p:spPr>
          <a:xfrm>
            <a:off x="2752817" y="5445989"/>
            <a:ext cx="6683188" cy="139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任务分为两种：规划任务（有项目进度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其他工作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工作量统计分为两个方面：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文档工作：字数、图例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代码工作：代码量、实现功能数、代码质量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8A04F0-0C43-A644-8F82-CBA2A48CD24C}"/>
              </a:ext>
            </a:extLst>
          </p:cNvPr>
          <p:cNvSpPr txBox="1"/>
          <p:nvPr/>
        </p:nvSpPr>
        <p:spPr>
          <a:xfrm>
            <a:off x="5323971" y="732277"/>
            <a:ext cx="1540880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表格 工作量统计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B67251-9CEA-5546-986C-8FCDFECD4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578161"/>
            <a:ext cx="12188825" cy="15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6">
            <a:extLst>
              <a:ext uri="{FF2B5EF4-FFF2-40B4-BE49-F238E27FC236}">
                <a16:creationId xmlns:a16="http://schemas.microsoft.com/office/drawing/2014/main" id="{27EF12F6-0D4A-7245-BD34-E44415AFD9B3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4">
            <a:extLst>
              <a:ext uri="{FF2B5EF4-FFF2-40B4-BE49-F238E27FC236}">
                <a16:creationId xmlns:a16="http://schemas.microsoft.com/office/drawing/2014/main" id="{7A4CE8FC-F2DB-974C-8B08-C3CC1A81C91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9" name="2">
            <a:extLst>
              <a:ext uri="{FF2B5EF4-FFF2-40B4-BE49-F238E27FC236}">
                <a16:creationId xmlns:a16="http://schemas.microsoft.com/office/drawing/2014/main" id="{622FD6BB-9BB9-4340-B816-30F620B6901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18816" y="3589797"/>
            <a:ext cx="6481838" cy="1102484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其他工作</a:t>
            </a: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0F7A444-5A8B-A848-B79C-F37D1324E037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AC32360-B088-F94A-A712-2F44D3AE52BE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F40C602-52D0-9D49-9BDC-D648FF3B78B2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2C879F2-3189-EC47-BBEA-AA70B26CA2F0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8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9025" y="354965"/>
            <a:ext cx="48018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文档及代码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版本号命名规范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171576" y="1190625"/>
            <a:ext cx="7246284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altLang="zh-CN" sz="28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v</a:t>
            </a:r>
            <a:r>
              <a:rPr lang="en-US" altLang="zh-CN" sz="28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&lt;主版本号&gt;</a:t>
            </a:r>
            <a:r>
              <a:rPr lang="en-US" altLang="zh-CN" sz="28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.</a:t>
            </a:r>
            <a:r>
              <a:rPr lang="en-US" altLang="zh-CN" sz="28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&lt;次版本号&gt;</a:t>
            </a:r>
            <a:r>
              <a:rPr lang="en-US" altLang="zh-CN" sz="28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.</a:t>
            </a:r>
            <a:r>
              <a:rPr lang="en-US" altLang="zh-CN" sz="28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&lt;修订版本号&gt;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76985" y="1861185"/>
            <a:ext cx="4163695" cy="386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若 修订版本号为0时，可省略</a:t>
            </a:r>
            <a:r>
              <a:rPr lang="en-US" altLang="zh-CN" sz="16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 .&lt;修订版本号&gt;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9450" y="3230880"/>
            <a:ext cx="4761230" cy="2084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当文档主体内容发生变化时 (比如需求文档更改了需求内容)，主版本号 递增。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当增加或完善章节的内容时，次版本号递增。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仅修改了文档措辞、排版时，修订版本号递增。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96330" y="3230563"/>
            <a:ext cx="4893310" cy="17519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 API 的兼容性变化时，主版本号递增。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当增加不影响API 的兼容性的功能时，次版本号递增。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当进行了 Bug 修复，但不影响 API 的兼容性时，修订版本号递增。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9450" y="2807335"/>
            <a:ext cx="2975610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</a:t>
            </a:r>
            <a:r>
              <a:rPr kumimoji="1"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版本号</a:t>
            </a:r>
            <a:r>
              <a:rPr kumimoji="1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递增规则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96330" y="2807335"/>
            <a:ext cx="2975610" cy="423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代码版本号</a:t>
            </a:r>
            <a:r>
              <a:rPr kumimoji="1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递增规则</a:t>
            </a:r>
          </a:p>
        </p:txBody>
      </p:sp>
    </p:spTree>
    <p:extLst>
      <p:ext uri="{BB962C8B-B14F-4D97-AF65-F5344CB8AC3E}">
        <p14:creationId xmlns:p14="http://schemas.microsoft.com/office/powerpoint/2010/main" val="27762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9025" y="354965"/>
            <a:ext cx="3400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Gitea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源码模块分析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6235" y="1248410"/>
            <a:ext cx="74828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使用godepq对项目源码的模块依赖分析：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26729" y="454660"/>
            <a:ext cx="9895205" cy="1087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顶层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模块</a:t>
            </a:r>
            <a:r>
              <a:rPr kumimoji="1"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为项目的入口</a:t>
            </a:r>
            <a:endParaRPr kumimoj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中层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模块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为各种业务逻辑的实现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底层模块为通用的工具函数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B4DFC1-9D86-E145-A44E-03F651DC3DF8}"/>
              </a:ext>
            </a:extLst>
          </p:cNvPr>
          <p:cNvGrpSpPr/>
          <p:nvPr/>
        </p:nvGrpSpPr>
        <p:grpSpPr>
          <a:xfrm>
            <a:off x="0" y="1810334"/>
            <a:ext cx="7225105" cy="2667635"/>
            <a:chOff x="2308860" y="1770380"/>
            <a:chExt cx="7225105" cy="266763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l="18818" r="21906"/>
            <a:stretch/>
          </p:blipFill>
          <p:spPr>
            <a:xfrm>
              <a:off x="2308860" y="1770380"/>
              <a:ext cx="7225105" cy="266763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783330" y="2134870"/>
              <a:ext cx="2505710" cy="16109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885A8B2-FBAA-664C-9917-951CD139D9FD}"/>
              </a:ext>
            </a:extLst>
          </p:cNvPr>
          <p:cNvGrpSpPr/>
          <p:nvPr/>
        </p:nvGrpSpPr>
        <p:grpSpPr>
          <a:xfrm>
            <a:off x="1935837" y="2397658"/>
            <a:ext cx="6086940" cy="3468472"/>
            <a:chOff x="1935837" y="2397658"/>
            <a:chExt cx="6086940" cy="346847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837" y="2397658"/>
              <a:ext cx="6086940" cy="346847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BCFB05-6758-6548-AFF2-BFCD28582A79}"/>
                </a:ext>
              </a:extLst>
            </p:cNvPr>
            <p:cNvSpPr/>
            <p:nvPr/>
          </p:nvSpPr>
          <p:spPr>
            <a:xfrm>
              <a:off x="4380576" y="2482561"/>
              <a:ext cx="2505710" cy="16109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C8810D5-13CE-804E-AF00-B996E91F58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18"/>
          <a:stretch/>
        </p:blipFill>
        <p:spPr>
          <a:xfrm>
            <a:off x="5454650" y="2681385"/>
            <a:ext cx="6685691" cy="42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4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089213" y="354830"/>
            <a:ext cx="1748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相关工作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C002BF-0F34-D84A-99EC-868D2023A44B}"/>
              </a:ext>
            </a:extLst>
          </p:cNvPr>
          <p:cNvSpPr txBox="1"/>
          <p:nvPr/>
        </p:nvSpPr>
        <p:spPr>
          <a:xfrm>
            <a:off x="1115758" y="1651337"/>
            <a:ext cx="29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学习</a:t>
            </a:r>
            <a:r>
              <a:rPr kumimoji="1" lang="en-US" altLang="zh-CN" dirty="0" err="1"/>
              <a:t>Xorm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Macaron</a:t>
            </a:r>
            <a:r>
              <a:rPr kumimoji="1" lang="zh-CN" altLang="en-US" dirty="0"/>
              <a:t>框架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E3ABCE-8AD1-714E-81FB-74A87493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1" y="3817882"/>
            <a:ext cx="1841500" cy="1841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75FD4A-23EA-4F4D-B86B-2823AE82A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876" y="3925832"/>
            <a:ext cx="1625600" cy="1625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498261B-38B6-A549-B2E7-A8D72BF99E46}"/>
              </a:ext>
            </a:extLst>
          </p:cNvPr>
          <p:cNvSpPr txBox="1"/>
          <p:nvPr/>
        </p:nvSpPr>
        <p:spPr>
          <a:xfrm>
            <a:off x="1545321" y="5493092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Xorm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0AB94-09FA-324D-9B60-48994006CC14}"/>
              </a:ext>
            </a:extLst>
          </p:cNvPr>
          <p:cNvSpPr txBox="1"/>
          <p:nvPr/>
        </p:nvSpPr>
        <p:spPr>
          <a:xfrm>
            <a:off x="4268177" y="5559910"/>
            <a:ext cx="101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Macaron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5BC725-D710-B44F-B057-678013932B6C}"/>
              </a:ext>
            </a:extLst>
          </p:cNvPr>
          <p:cNvSpPr txBox="1"/>
          <p:nvPr/>
        </p:nvSpPr>
        <p:spPr>
          <a:xfrm>
            <a:off x="1115758" y="2166939"/>
            <a:ext cx="784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阅读</a:t>
            </a:r>
            <a:r>
              <a:rPr kumimoji="1" lang="en-US" altLang="zh-CN" dirty="0"/>
              <a:t>models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modules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services</a:t>
            </a:r>
            <a:r>
              <a:rPr kumimoji="1" lang="zh-CN" altLang="en-US" dirty="0"/>
              <a:t>中与项目开发相关的代码，并整理其功能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0B8163-DBD4-5E43-B36B-B003B92FFD03}"/>
              </a:ext>
            </a:extLst>
          </p:cNvPr>
          <p:cNvSpPr txBox="1"/>
          <p:nvPr/>
        </p:nvSpPr>
        <p:spPr>
          <a:xfrm>
            <a:off x="1137079" y="2779294"/>
            <a:ext cx="508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整理出了</a:t>
            </a:r>
            <a:r>
              <a:rPr kumimoji="1" lang="en" altLang="zh-CN" dirty="0" err="1"/>
              <a:t>gitea</a:t>
            </a:r>
            <a:r>
              <a:rPr kumimoji="1" lang="zh-CN" altLang="en-US" dirty="0"/>
              <a:t>对</a:t>
            </a:r>
            <a:r>
              <a:rPr kumimoji="1" lang="en" altLang="zh-CN" dirty="0" err="1"/>
              <a:t>api</a:t>
            </a:r>
            <a:r>
              <a:rPr kumimoji="1" lang="zh-CN" altLang="en-US" dirty="0"/>
              <a:t>功能，页面模板的实现方式</a:t>
            </a:r>
          </a:p>
        </p:txBody>
      </p:sp>
    </p:spTree>
    <p:extLst>
      <p:ext uri="{BB962C8B-B14F-4D97-AF65-F5344CB8AC3E}">
        <p14:creationId xmlns:p14="http://schemas.microsoft.com/office/powerpoint/2010/main" val="201824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1A27538-0CD9-4243-AF4A-E00F759A4BF7}"/>
              </a:ext>
            </a:extLst>
          </p:cNvPr>
          <p:cNvSpPr/>
          <p:nvPr/>
        </p:nvSpPr>
        <p:spPr>
          <a:xfrm>
            <a:off x="1934309" y="1624143"/>
            <a:ext cx="2514595" cy="36315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分发接口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F0BB8AF-94E0-214A-AE8B-17D2CBB2E365}"/>
              </a:ext>
            </a:extLst>
          </p:cNvPr>
          <p:cNvSpPr/>
          <p:nvPr/>
        </p:nvSpPr>
        <p:spPr>
          <a:xfrm>
            <a:off x="2072640" y="2523744"/>
            <a:ext cx="2243328" cy="62179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消息队列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B8C8AFB-A15B-C64A-931E-A7528FD5EA4C}"/>
              </a:ext>
            </a:extLst>
          </p:cNvPr>
          <p:cNvSpPr/>
          <p:nvPr/>
        </p:nvSpPr>
        <p:spPr>
          <a:xfrm>
            <a:off x="2639568" y="3912225"/>
            <a:ext cx="1109472" cy="10728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通用事件对象</a:t>
            </a: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B2C0AD5-7F1A-A043-A346-513A4A692392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H="1" flipV="1">
            <a:off x="3191607" y="1987294"/>
            <a:ext cx="2697" cy="536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A9C4C837-C450-0047-B76D-BF13BC197F5F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3194304" y="3145536"/>
            <a:ext cx="0" cy="76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986B3B2-7411-DC49-B69E-1B12F11A078F}"/>
              </a:ext>
            </a:extLst>
          </p:cNvPr>
          <p:cNvSpPr txBox="1"/>
          <p:nvPr/>
        </p:nvSpPr>
        <p:spPr>
          <a:xfrm>
            <a:off x="2639568" y="59436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用户事件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E4AB69D-79A7-2E4B-873B-1708E5326AE9}"/>
              </a:ext>
            </a:extLst>
          </p:cNvPr>
          <p:cNvCxnSpPr>
            <a:stCxn id="10" idx="0"/>
            <a:endCxn id="4" idx="4"/>
          </p:cNvCxnSpPr>
          <p:nvPr/>
        </p:nvCxnSpPr>
        <p:spPr>
          <a:xfrm flipV="1">
            <a:off x="3193566" y="4985121"/>
            <a:ext cx="738" cy="958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DF6F1F2-F3DD-C243-A0A9-47880FB1F783}"/>
              </a:ext>
            </a:extLst>
          </p:cNvPr>
          <p:cNvSpPr txBox="1"/>
          <p:nvPr/>
        </p:nvSpPr>
        <p:spPr>
          <a:xfrm>
            <a:off x="5820507" y="426400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开发者类型注册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D108E7F-F40B-9E43-8CB8-30B31C7FF85F}"/>
              </a:ext>
            </a:extLst>
          </p:cNvPr>
          <p:cNvCxnSpPr>
            <a:stCxn id="13" idx="1"/>
            <a:endCxn id="4" idx="6"/>
          </p:cNvCxnSpPr>
          <p:nvPr/>
        </p:nvCxnSpPr>
        <p:spPr>
          <a:xfrm flipH="1">
            <a:off x="3749040" y="4448673"/>
            <a:ext cx="2071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F432018-DEA2-E849-AA3B-9B2862A2AF15}"/>
              </a:ext>
            </a:extLst>
          </p:cNvPr>
          <p:cNvSpPr txBox="1"/>
          <p:nvPr/>
        </p:nvSpPr>
        <p:spPr>
          <a:xfrm>
            <a:off x="3984844" y="4140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注册类型接口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710C8DE-4AD9-3043-87F9-6E4F9FEFBE11}"/>
              </a:ext>
            </a:extLst>
          </p:cNvPr>
          <p:cNvSpPr txBox="1"/>
          <p:nvPr/>
        </p:nvSpPr>
        <p:spPr>
          <a:xfrm>
            <a:off x="5935923" y="15910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注册分发方式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4EB7382-DEC0-9B49-81F0-8F2D73737092}"/>
              </a:ext>
            </a:extLst>
          </p:cNvPr>
          <p:cNvCxnSpPr>
            <a:cxnSpLocks/>
            <a:endCxn id="2" idx="3"/>
          </p:cNvCxnSpPr>
          <p:nvPr/>
        </p:nvCxnSpPr>
        <p:spPr>
          <a:xfrm flipH="1" flipV="1">
            <a:off x="4448904" y="1805719"/>
            <a:ext cx="1370866" cy="1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0B0247E-BDD8-1F4B-8748-74F61102FABC}"/>
              </a:ext>
            </a:extLst>
          </p:cNvPr>
          <p:cNvSpPr/>
          <p:nvPr/>
        </p:nvSpPr>
        <p:spPr>
          <a:xfrm>
            <a:off x="1649437" y="791306"/>
            <a:ext cx="846406" cy="4292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email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BC879AA-23F1-834E-B044-3C8C6DA9230C}"/>
              </a:ext>
            </a:extLst>
          </p:cNvPr>
          <p:cNvSpPr/>
          <p:nvPr/>
        </p:nvSpPr>
        <p:spPr>
          <a:xfrm>
            <a:off x="2831121" y="791306"/>
            <a:ext cx="846406" cy="4292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微信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0B0247E-BDD8-1F4B-8748-74F61102FABC}"/>
              </a:ext>
            </a:extLst>
          </p:cNvPr>
          <p:cNvSpPr/>
          <p:nvPr/>
        </p:nvSpPr>
        <p:spPr>
          <a:xfrm>
            <a:off x="4012805" y="780108"/>
            <a:ext cx="846406" cy="42929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web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4272F3E0-C33C-2C4A-94C7-67392D41CA3E}"/>
              </a:ext>
            </a:extLst>
          </p:cNvPr>
          <p:cNvCxnSpPr>
            <a:endCxn id="24" idx="2"/>
          </p:cNvCxnSpPr>
          <p:nvPr/>
        </p:nvCxnSpPr>
        <p:spPr>
          <a:xfrm flipV="1">
            <a:off x="3254324" y="1220605"/>
            <a:ext cx="0" cy="37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9F2D597-F6C4-4441-B145-0EFA63AB4A20}"/>
              </a:ext>
            </a:extLst>
          </p:cNvPr>
          <p:cNvCxnSpPr>
            <a:endCxn id="23" idx="2"/>
          </p:cNvCxnSpPr>
          <p:nvPr/>
        </p:nvCxnSpPr>
        <p:spPr>
          <a:xfrm flipV="1">
            <a:off x="2072640" y="1220605"/>
            <a:ext cx="0" cy="370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2E5640B-D09B-BD48-8509-A5069A3F4146}"/>
              </a:ext>
            </a:extLst>
          </p:cNvPr>
          <p:cNvCxnSpPr>
            <a:cxnSpLocks/>
          </p:cNvCxnSpPr>
          <p:nvPr/>
        </p:nvCxnSpPr>
        <p:spPr>
          <a:xfrm flipV="1">
            <a:off x="4315968" y="1209407"/>
            <a:ext cx="0" cy="38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A929F943-708E-2C46-9537-CD6046176637}"/>
              </a:ext>
            </a:extLst>
          </p:cNvPr>
          <p:cNvSpPr/>
          <p:nvPr/>
        </p:nvSpPr>
        <p:spPr>
          <a:xfrm>
            <a:off x="2560956" y="474775"/>
            <a:ext cx="1370861" cy="194907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292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>
            <a:extLst>
              <a:ext uri="{FF2B5EF4-FFF2-40B4-BE49-F238E27FC236}">
                <a16:creationId xmlns:a16="http://schemas.microsoft.com/office/drawing/2014/main" id="{C75F5E4E-777D-774F-AA43-B0DED718F0EC}"/>
              </a:ext>
            </a:extLst>
          </p:cNvPr>
          <p:cNvSpPr/>
          <p:nvPr/>
        </p:nvSpPr>
        <p:spPr>
          <a:xfrm rot="5400000">
            <a:off x="0" y="-1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id="{01788412-3C8B-DB4D-A435-3EF8EDF15634}"/>
              </a:ext>
            </a:extLst>
          </p:cNvPr>
          <p:cNvSpPr/>
          <p:nvPr/>
        </p:nvSpPr>
        <p:spPr>
          <a:xfrm rot="16200000">
            <a:off x="7641899" y="2311073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8144B5E-6BCA-2542-9445-709960D3582A}"/>
              </a:ext>
            </a:extLst>
          </p:cNvPr>
          <p:cNvSpPr/>
          <p:nvPr/>
        </p:nvSpPr>
        <p:spPr>
          <a:xfrm rot="5400000">
            <a:off x="0" y="0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直角三角形 69">
            <a:extLst>
              <a:ext uri="{FF2B5EF4-FFF2-40B4-BE49-F238E27FC236}">
                <a16:creationId xmlns:a16="http://schemas.microsoft.com/office/drawing/2014/main" id="{0777DB84-72E7-AB43-A1DC-ABF942AA9B19}"/>
              </a:ext>
            </a:extLst>
          </p:cNvPr>
          <p:cNvSpPr/>
          <p:nvPr/>
        </p:nvSpPr>
        <p:spPr>
          <a:xfrm rot="16200000">
            <a:off x="8202041" y="2871216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09C459AD-E8F9-8C4C-9D24-5CEC77B483DC}"/>
              </a:ext>
            </a:extLst>
          </p:cNvPr>
          <p:cNvSpPr/>
          <p:nvPr/>
        </p:nvSpPr>
        <p:spPr>
          <a:xfrm>
            <a:off x="1779829" y="0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C4F593FD-3671-E846-9249-DE08C68D5AEE}"/>
              </a:ext>
            </a:extLst>
          </p:cNvPr>
          <p:cNvSpPr/>
          <p:nvPr/>
        </p:nvSpPr>
        <p:spPr>
          <a:xfrm>
            <a:off x="-2440510" y="1167124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9B2B09C8-4BB9-264F-83F8-9FB4D2EF02DB}"/>
              </a:ext>
            </a:extLst>
          </p:cNvPr>
          <p:cNvSpPr/>
          <p:nvPr/>
        </p:nvSpPr>
        <p:spPr>
          <a:xfrm>
            <a:off x="10769689" y="2156848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26E850BB-8B8C-1A4B-A425-D0A6C031F94A}"/>
              </a:ext>
            </a:extLst>
          </p:cNvPr>
          <p:cNvSpPr/>
          <p:nvPr/>
        </p:nvSpPr>
        <p:spPr>
          <a:xfrm>
            <a:off x="6626236" y="4658924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4239CF4A-0332-CE41-ACD7-7CA40E6D23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074676" y="2826968"/>
            <a:ext cx="3543690" cy="1102484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谢谢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269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A50F544C-F5D9-5140-B827-495431104F37}"/>
              </a:ext>
            </a:extLst>
          </p:cNvPr>
          <p:cNvSpPr/>
          <p:nvPr/>
        </p:nvSpPr>
        <p:spPr>
          <a:xfrm>
            <a:off x="-1727490" y="221162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680102" y="1268943"/>
            <a:ext cx="3950107" cy="1015663"/>
            <a:chOff x="3534580" y="915467"/>
            <a:chExt cx="3475820" cy="1015928"/>
          </a:xfrm>
        </p:grpSpPr>
        <p:sp>
          <p:nvSpPr>
            <p:cNvPr id="65" name="文本框 64"/>
            <p:cNvSpPr txBox="1"/>
            <p:nvPr/>
          </p:nvSpPr>
          <p:spPr>
            <a:xfrm>
              <a:off x="3534580" y="915467"/>
              <a:ext cx="1818861" cy="1015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目录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191539" y="1477652"/>
              <a:ext cx="1818861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 CONTENTS </a:t>
              </a:r>
              <a:endParaRPr lang="zh-CN" alt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275BC3CD-5EB5-8345-8E12-A8F1E19FE111}"/>
              </a:ext>
            </a:extLst>
          </p:cNvPr>
          <p:cNvSpPr/>
          <p:nvPr/>
        </p:nvSpPr>
        <p:spPr>
          <a:xfrm>
            <a:off x="-1789972" y="-3134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7201A34F-8C57-8E4C-A10F-E634C0D4987B}"/>
              </a:ext>
            </a:extLst>
          </p:cNvPr>
          <p:cNvSpPr/>
          <p:nvPr/>
        </p:nvSpPr>
        <p:spPr>
          <a:xfrm>
            <a:off x="7833271" y="5929126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CBF16D95-AAF3-9242-80BF-60DFDD256689}"/>
              </a:ext>
            </a:extLst>
          </p:cNvPr>
          <p:cNvSpPr/>
          <p:nvPr/>
        </p:nvSpPr>
        <p:spPr>
          <a:xfrm>
            <a:off x="8083004" y="5926964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0448990-633D-3E47-8505-6F89E4DD6355}"/>
              </a:ext>
            </a:extLst>
          </p:cNvPr>
          <p:cNvGrpSpPr/>
          <p:nvPr/>
        </p:nvGrpSpPr>
        <p:grpSpPr>
          <a:xfrm>
            <a:off x="1493317" y="2753711"/>
            <a:ext cx="9726098" cy="2648472"/>
            <a:chOff x="1917249" y="2772872"/>
            <a:chExt cx="8754245" cy="264847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61EFEF7-C2C6-0647-913E-A103A535D23E}"/>
                </a:ext>
              </a:extLst>
            </p:cNvPr>
            <p:cNvGrpSpPr/>
            <p:nvPr/>
          </p:nvGrpSpPr>
          <p:grpSpPr>
            <a:xfrm>
              <a:off x="1917249" y="2772872"/>
              <a:ext cx="8754245" cy="2648472"/>
              <a:chOff x="917695" y="2736329"/>
              <a:chExt cx="8754245" cy="2648472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917695" y="2755901"/>
                <a:ext cx="2076750" cy="2628900"/>
                <a:chOff x="593377" y="2140222"/>
                <a:chExt cx="2600399" cy="3551582"/>
              </a:xfrm>
              <a:solidFill>
                <a:schemeClr val="accent1"/>
              </a:solidFill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622854" y="2140222"/>
                  <a:ext cx="2570922" cy="3551582"/>
                </a:xfrm>
                <a:prstGeom prst="rect">
                  <a:avLst/>
                </a:prstGeom>
                <a:solidFill>
                  <a:srgbClr val="93C3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593377" y="5286548"/>
                  <a:ext cx="2526403" cy="3980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  <a:defRPr/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Introduction</a:t>
                  </a: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966233" y="4020479"/>
                  <a:ext cx="181886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需求规格书说明书</a:t>
                  </a: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321906" y="2835711"/>
                  <a:ext cx="114300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01</a:t>
                  </a:r>
                  <a:endParaRPr lang="zh-CN" altLang="en-US" sz="48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>
                  <a:off x="1378228" y="2928475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1321906" y="3816370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/>
              <p:cNvGrpSpPr/>
              <p:nvPr/>
            </p:nvGrpSpPr>
            <p:grpSpPr>
              <a:xfrm>
                <a:off x="3649109" y="2736329"/>
                <a:ext cx="2084646" cy="2628900"/>
                <a:chOff x="2228236" y="2113781"/>
                <a:chExt cx="2610287" cy="355158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2267601" y="2113781"/>
                  <a:ext cx="2570922" cy="3551582"/>
                </a:xfrm>
                <a:prstGeom prst="rect">
                  <a:avLst/>
                </a:prstGeom>
                <a:solidFill>
                  <a:srgbClr val="BAD7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2228236" y="5149937"/>
                  <a:ext cx="2526403" cy="3980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Modelling</a:t>
                  </a:r>
                  <a:r>
                    <a:rPr lang="zh-CN" altLang="en-US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 </a:t>
                  </a:r>
                  <a:endParaRPr lang="en-US" altLang="zh-CN" sz="10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文本框 45"/>
                <p:cNvSpPr txBox="1"/>
                <p:nvPr/>
              </p:nvSpPr>
              <p:spPr>
                <a:xfrm>
                  <a:off x="2484469" y="4089738"/>
                  <a:ext cx="2160104" cy="62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实验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6-8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数据</a:t>
                  </a:r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2908774" y="2885499"/>
                  <a:ext cx="114300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02</a:t>
                  </a:r>
                  <a:endParaRPr lang="zh-CN" altLang="en-US" sz="48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48" name="直接连接符 47"/>
                <p:cNvCxnSpPr/>
                <p:nvPr/>
              </p:nvCxnSpPr>
              <p:spPr>
                <a:xfrm>
                  <a:off x="2973377" y="2946880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>
                  <a:off x="2984542" y="3849697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组合 49"/>
              <p:cNvGrpSpPr/>
              <p:nvPr/>
            </p:nvGrpSpPr>
            <p:grpSpPr>
              <a:xfrm>
                <a:off x="6294941" y="2736329"/>
                <a:ext cx="3376999" cy="2628900"/>
                <a:chOff x="3755933" y="2113781"/>
                <a:chExt cx="4228503" cy="3551582"/>
              </a:xfrm>
              <a:solidFill>
                <a:schemeClr val="accent1"/>
              </a:solidFill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3789104" y="2113781"/>
                  <a:ext cx="2570922" cy="3551582"/>
                </a:xfrm>
                <a:prstGeom prst="rect">
                  <a:avLst/>
                </a:prstGeom>
                <a:solidFill>
                  <a:srgbClr val="93C3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3755933" y="5186453"/>
                  <a:ext cx="2526403" cy="3980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Theoretical verification</a:t>
                  </a:r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3755933" y="4024202"/>
                  <a:ext cx="2637262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本周其他</a:t>
                  </a:r>
                  <a:endPara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工作</a:t>
                  </a:r>
                </a:p>
              </p:txBody>
            </p:sp>
            <p:sp>
              <p:nvSpPr>
                <p:cNvPr id="54" name="文本框 53"/>
                <p:cNvSpPr txBox="1"/>
                <p:nvPr/>
              </p:nvSpPr>
              <p:spPr>
                <a:xfrm>
                  <a:off x="4488156" y="2809270"/>
                  <a:ext cx="114300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03</a:t>
                  </a:r>
                  <a:endParaRPr lang="zh-CN" altLang="en-US" sz="48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55" name="直接连接符 54"/>
                <p:cNvCxnSpPr/>
                <p:nvPr/>
              </p:nvCxnSpPr>
              <p:spPr>
                <a:xfrm>
                  <a:off x="6970644" y="2928475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>
                  <a:off x="6914322" y="3816370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7" name="直接连接符 47">
              <a:extLst>
                <a:ext uri="{FF2B5EF4-FFF2-40B4-BE49-F238E27FC236}">
                  <a16:creationId xmlns:a16="http://schemas.microsoft.com/office/drawing/2014/main" id="{675A6E54-6BB5-7A40-B759-2CF2B9A507F7}"/>
                </a:ext>
              </a:extLst>
            </p:cNvPr>
            <p:cNvCxnSpPr/>
            <p:nvPr/>
          </p:nvCxnSpPr>
          <p:spPr>
            <a:xfrm>
              <a:off x="7930863" y="3386458"/>
              <a:ext cx="809642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47">
              <a:extLst>
                <a:ext uri="{FF2B5EF4-FFF2-40B4-BE49-F238E27FC236}">
                  <a16:creationId xmlns:a16="http://schemas.microsoft.com/office/drawing/2014/main" id="{DAD61E64-D810-A142-BCE9-DF218351B3DB}"/>
                </a:ext>
              </a:extLst>
            </p:cNvPr>
            <p:cNvCxnSpPr/>
            <p:nvPr/>
          </p:nvCxnSpPr>
          <p:spPr>
            <a:xfrm>
              <a:off x="7879269" y="4033137"/>
              <a:ext cx="809642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6">
            <a:extLst>
              <a:ext uri="{FF2B5EF4-FFF2-40B4-BE49-F238E27FC236}">
                <a16:creationId xmlns:a16="http://schemas.microsoft.com/office/drawing/2014/main" id="{48488B04-52DC-4DF9-BC44-951F34DBBEEC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4">
            <a:extLst>
              <a:ext uri="{FF2B5EF4-FFF2-40B4-BE49-F238E27FC236}">
                <a16:creationId xmlns:a16="http://schemas.microsoft.com/office/drawing/2014/main" id="{A9504009-67AB-4F44-8FCF-E182A8706C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1" name="2">
            <a:extLst>
              <a:ext uri="{FF2B5EF4-FFF2-40B4-BE49-F238E27FC236}">
                <a16:creationId xmlns:a16="http://schemas.microsoft.com/office/drawing/2014/main" id="{E01395C7-8230-4890-B209-7D41ECCF41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8352" y="3522097"/>
            <a:ext cx="6535272" cy="2118147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需求规格说明书</a:t>
            </a:r>
            <a:r>
              <a:rPr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		</a:t>
            </a:r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修改 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A4DFF303-64C5-2B46-8FF5-969720EBCBBF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A8E2AFE-4DB1-D84B-84F9-297A3310E288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AD87EAA-9BAE-CA4F-B955-A89E3867943E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19DC2462-77B8-744F-83AE-B0E2AEEAA8E4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0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BF77DF7-25A9-5047-8235-F916B08CBDC4}"/>
              </a:ext>
            </a:extLst>
          </p:cNvPr>
          <p:cNvSpPr/>
          <p:nvPr/>
        </p:nvSpPr>
        <p:spPr>
          <a:xfrm>
            <a:off x="1089213" y="354830"/>
            <a:ext cx="2353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修改说明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2B56E9-B203-874C-B029-274ACD9DCB12}"/>
              </a:ext>
            </a:extLst>
          </p:cNvPr>
          <p:cNvSpPr txBox="1"/>
          <p:nvPr/>
        </p:nvSpPr>
        <p:spPr>
          <a:xfrm>
            <a:off x="1089213" y="1259232"/>
            <a:ext cx="5082989" cy="502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RUCM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模型修改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重新制作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RUCM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模型，修改为图例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增加每个模型图例的描述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RUCM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图的排版顺序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题注格式修改：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统一了表格、图例的题注格式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修正了部分串号、错号问题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整体的校对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修正了部分标题、文字格式不统一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修正了部分排版导致的显示问题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修正了部分内容的表述不清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修正了一些错别字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208DAD-EBAC-B945-8655-14983411B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632" y="217382"/>
            <a:ext cx="3732027" cy="60712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329ABB-54AB-F241-A1D3-1B1D58731E46}"/>
              </a:ext>
            </a:extLst>
          </p:cNvPr>
          <p:cNvSpPr txBox="1"/>
          <p:nvPr/>
        </p:nvSpPr>
        <p:spPr>
          <a:xfrm>
            <a:off x="8164557" y="6288622"/>
            <a:ext cx="2622176" cy="330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修改后的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RUCM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图例及描述</a:t>
            </a:r>
          </a:p>
        </p:txBody>
      </p:sp>
    </p:spTree>
    <p:extLst>
      <p:ext uri="{BB962C8B-B14F-4D97-AF65-F5344CB8AC3E}">
        <p14:creationId xmlns:p14="http://schemas.microsoft.com/office/powerpoint/2010/main" val="97715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6">
            <a:extLst>
              <a:ext uri="{FF2B5EF4-FFF2-40B4-BE49-F238E27FC236}">
                <a16:creationId xmlns:a16="http://schemas.microsoft.com/office/drawing/2014/main" id="{FA5A0FFD-E725-B847-94ED-08C51530B43D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4">
            <a:extLst>
              <a:ext uri="{FF2B5EF4-FFF2-40B4-BE49-F238E27FC236}">
                <a16:creationId xmlns:a16="http://schemas.microsoft.com/office/drawing/2014/main" id="{481850D3-AA65-3845-AE28-EE5D2F85336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7F44B80F-10AA-5240-8FCC-CBAE262D009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18816" y="3589797"/>
            <a:ext cx="6963066" cy="1102484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</a:t>
            </a:r>
            <a:r>
              <a:rPr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6-8</a:t>
            </a:r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初始数据</a:t>
            </a: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67B923CB-3197-A84C-8AF6-4C8369ADCEF4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6AE8F69E-5921-654C-9088-7FDA8CB138F4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5C035A8C-FF37-9D4F-9BE0-B3055A61A6D4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5A91C13E-9F3C-F044-B1AD-A55F961EEDC6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BBE664-3630-694F-A9B4-0730BBEF25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3"/>
          <a:stretch/>
        </p:blipFill>
        <p:spPr>
          <a:xfrm>
            <a:off x="188259" y="1104422"/>
            <a:ext cx="11591364" cy="44340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235E115-EF3D-ED4D-9BA4-960C6E2B47E3}"/>
              </a:ext>
            </a:extLst>
          </p:cNvPr>
          <p:cNvSpPr/>
          <p:nvPr/>
        </p:nvSpPr>
        <p:spPr>
          <a:xfrm>
            <a:off x="1089213" y="354830"/>
            <a:ext cx="3724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实验六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项目准备模块</a:t>
            </a:r>
          </a:p>
        </p:txBody>
      </p:sp>
    </p:spTree>
    <p:extLst>
      <p:ext uri="{BB962C8B-B14F-4D97-AF65-F5344CB8AC3E}">
        <p14:creationId xmlns:p14="http://schemas.microsoft.com/office/powerpoint/2010/main" val="402079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089212" y="354830"/>
            <a:ext cx="37786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实验六：需求分析模块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C86819-E92E-5A4F-9113-12C5D0914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2" y="990127"/>
            <a:ext cx="11389657" cy="487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357017" y="381724"/>
            <a:ext cx="462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实验七：提交格式描述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C79D62-E098-D04C-B811-0D140A14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9" y="1016000"/>
            <a:ext cx="6794500" cy="482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FE3A6B-DACC-2446-88D3-A7D66058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255" y="904944"/>
            <a:ext cx="4546600" cy="4406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6A00C0-ED5F-D446-BBE3-61020B1A2B64}"/>
              </a:ext>
            </a:extLst>
          </p:cNvPr>
          <p:cNvSpPr txBox="1"/>
          <p:nvPr/>
        </p:nvSpPr>
        <p:spPr>
          <a:xfrm>
            <a:off x="9053519" y="5367426"/>
            <a:ext cx="1506071" cy="394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 类型说明</a:t>
            </a:r>
          </a:p>
        </p:txBody>
      </p:sp>
    </p:spTree>
    <p:extLst>
      <p:ext uri="{BB962C8B-B14F-4D97-AF65-F5344CB8AC3E}">
        <p14:creationId xmlns:p14="http://schemas.microsoft.com/office/powerpoint/2010/main" val="37190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357016" y="381724"/>
            <a:ext cx="5366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实验七：</a:t>
            </a:r>
            <a:r>
              <a:rPr lang="en-US" altLang="zh-CN" sz="2800" b="1" dirty="0" err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GitLog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与对应配置报告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839AE1-C946-F446-A1F3-DF17ED03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29" y="64305"/>
            <a:ext cx="5008096" cy="63575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B9827C-EE63-FE45-9705-8D43D76309CC}"/>
              </a:ext>
            </a:extLst>
          </p:cNvPr>
          <p:cNvSpPr txBox="1"/>
          <p:nvPr/>
        </p:nvSpPr>
        <p:spPr>
          <a:xfrm>
            <a:off x="8931741" y="6454642"/>
            <a:ext cx="1506071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GitLog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765F64-45B6-AD44-9643-C13A34BEA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14" y="904944"/>
            <a:ext cx="5226197" cy="57139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5C78FE-46B7-C840-96B3-8E929F452AC8}"/>
              </a:ext>
            </a:extLst>
          </p:cNvPr>
          <p:cNvSpPr txBox="1"/>
          <p:nvPr/>
        </p:nvSpPr>
        <p:spPr>
          <a:xfrm>
            <a:off x="2331275" y="6454642"/>
            <a:ext cx="4033836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 配置管理报告（项目说明文档部分）</a:t>
            </a:r>
          </a:p>
        </p:txBody>
      </p:sp>
    </p:spTree>
    <p:extLst>
      <p:ext uri="{BB962C8B-B14F-4D97-AF65-F5344CB8AC3E}">
        <p14:creationId xmlns:p14="http://schemas.microsoft.com/office/powerpoint/2010/main" val="219695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几何多边形年终总结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F5B58"/>
      </a:accent1>
      <a:accent2>
        <a:srgbClr val="866853"/>
      </a:accent2>
      <a:accent3>
        <a:srgbClr val="FF4D5B"/>
      </a:accent3>
      <a:accent4>
        <a:srgbClr val="4F5B58"/>
      </a:accent4>
      <a:accent5>
        <a:srgbClr val="866853"/>
      </a:accent5>
      <a:accent6>
        <a:srgbClr val="FF4D5B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思源黑体 CN Regular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A8B1"/>
      </a:accent1>
      <a:accent2>
        <a:srgbClr val="397D71"/>
      </a:accent2>
      <a:accent3>
        <a:srgbClr val="EE4D0A"/>
      </a:accent3>
      <a:accent4>
        <a:srgbClr val="5DA8B1"/>
      </a:accent4>
      <a:accent5>
        <a:srgbClr val="BCDB92"/>
      </a:accent5>
      <a:accent6>
        <a:srgbClr val="397D71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AEABAB"/>
      </a:accent2>
      <a:accent3>
        <a:srgbClr val="C00000"/>
      </a:accent3>
      <a:accent4>
        <a:srgbClr val="AEABAB"/>
      </a:accent4>
      <a:accent5>
        <a:srgbClr val="C00000"/>
      </a:accent5>
      <a:accent6>
        <a:srgbClr val="AEABAB"/>
      </a:accent6>
      <a:hlink>
        <a:srgbClr val="FF0000"/>
      </a:hlink>
      <a:folHlink>
        <a:srgbClr val="C00000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491</Words>
  <Application>Microsoft Macintosh PowerPoint</Application>
  <PresentationFormat>自定义</PresentationFormat>
  <Paragraphs>103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等线</vt:lpstr>
      <vt:lpstr>汉仪南宫体简</vt:lpstr>
      <vt:lpstr>腾祥铁山楷书简繁合集</vt:lpstr>
      <vt:lpstr>Microsoft YaHei</vt:lpstr>
      <vt:lpstr>Arial</vt:lpstr>
      <vt:lpstr>Calibri</vt:lpstr>
      <vt:lpstr>Calibri Light</vt:lpstr>
      <vt:lpstr>Wingdings</vt:lpstr>
      <vt:lpstr>千图网海量PPT模板www.58pic.com</vt:lpstr>
      <vt:lpstr>1_千图网海量PPT模板www.58pic.com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几何多边形年终总结</dc:title>
  <dc:creator>张 建春</dc:creator>
  <cp:lastModifiedBy>Microsoft Office User</cp:lastModifiedBy>
  <cp:revision>174</cp:revision>
  <dcterms:created xsi:type="dcterms:W3CDTF">2018-10-20T02:59:00Z</dcterms:created>
  <dcterms:modified xsi:type="dcterms:W3CDTF">2020-04-04T03:32:48Z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2052-10.1.0.7521</vt:lpwstr>
  </property>
</Properties>
</file>